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2" r:id="rId2"/>
  </p:sldMasterIdLst>
  <p:notesMasterIdLst>
    <p:notesMasterId r:id="rId30"/>
  </p:notesMasterIdLst>
  <p:sldIdLst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83" r:id="rId18"/>
    <p:sldId id="284" r:id="rId19"/>
    <p:sldId id="285" r:id="rId20"/>
    <p:sldId id="286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2" r:id="rId2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63A8D-1259-4B9E-9E3B-378DD3F7B47C}" type="datetimeFigureOut">
              <a:rPr lang="uk-UA" smtClean="0"/>
              <a:t>11.09.2020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C08DA-672E-4F53-A390-A94ED805F1A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13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FC943C-B043-4265-B957-D371E01138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2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D558B-F098-4AD5-B6F6-C4AF6CC83E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DBBF6-800F-48D3-BBD2-48795ADDA0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110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B6741F-ADA4-4220-8839-0042D986095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37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5FC943C-B043-4265-B957-D371E011382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18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B7646-6096-4B6C-BD49-1719D8973F2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32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CA5B3-F73D-43CE-B2D7-44892005D4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29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3D589-1625-408A-8BAE-28CEDF96923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8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7B788-6880-410E-B7F9-04268373DC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33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BE8F-2744-4041-BD40-2E079C2ECAD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523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C43E4-13D6-4D55-A6E0-4682CD183E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7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3B7646-6096-4B6C-BD49-1719D8973F2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272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615A-CD2B-4EFF-883E-31D7B55EC7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09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4423-1B0F-496F-B3CA-9B26F62D94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8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D558B-F098-4AD5-B6F6-C4AF6CC83E9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25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7DBBF6-800F-48D3-BBD2-48795ADDA0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85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B6741F-ADA4-4220-8839-0042D986095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6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CA5B3-F73D-43CE-B2D7-44892005D4EB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3D589-1625-408A-8BAE-28CEDF96923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7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7B788-6880-410E-B7F9-04268373DC2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CBE8F-2744-4041-BD40-2E079C2ECAD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1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C43E4-13D6-4D55-A6E0-4682CD183EB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75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E615A-CD2B-4EFF-883E-31D7B55EC7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11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4423-1B0F-496F-B3CA-9B26F62D944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4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3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53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3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71166C-E406-4469-BD97-C8C289461CB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0227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53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grpSp>
          <p:nvGrpSpPr>
            <p:cNvPr id="153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53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  <p:sp>
            <p:nvSpPr>
              <p:cNvPr id="153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uk-UA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uk-UA">
                <a:solidFill>
                  <a:srgbClr val="FFFFFF"/>
                </a:solidFill>
              </a:endParaRPr>
            </a:p>
          </p:txBody>
        </p:sp>
      </p:grpSp>
      <p:sp>
        <p:nvSpPr>
          <p:cNvPr id="1539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71166C-E406-4469-BD97-C8C289461CBB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86410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052513"/>
            <a:ext cx="8062913" cy="2881312"/>
          </a:xfrm>
          <a:effectLst>
            <a:outerShdw dist="28398" dir="20006097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ru-RU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Citius</a:t>
            </a: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altius</a:t>
            </a: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</a:t>
            </a:r>
            <a:r>
              <a:rPr lang="ru-RU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fortius</a:t>
            </a:r>
            <a:r>
              <a:rPr lang="ru-RU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76375" y="4365625"/>
            <a:ext cx="64008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85194" dir="1593903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/>
            <a:r>
              <a:rPr lang="uk-UA" sz="4000" b="1" i="1" dirty="0" smtClean="0">
                <a:solidFill>
                  <a:srgbClr val="FF0000"/>
                </a:solidFill>
                <a:effectLst/>
              </a:rPr>
              <a:t>Олімпійський урок  </a:t>
            </a:r>
          </a:p>
        </p:txBody>
      </p:sp>
    </p:spTree>
    <p:extLst>
      <p:ext uri="{BB962C8B-B14F-4D97-AF65-F5344CB8AC3E}">
        <p14:creationId xmlns:p14="http://schemas.microsoft.com/office/powerpoint/2010/main" val="26312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Олімпійська символіка: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Олімпійський </a:t>
            </a:r>
            <a:r>
              <a:rPr lang="uk-UA" dirty="0"/>
              <a:t>прапор</a:t>
            </a:r>
          </a:p>
          <a:p>
            <a:r>
              <a:rPr lang="uk-UA" dirty="0"/>
              <a:t>Олімпійське гасло</a:t>
            </a:r>
          </a:p>
          <a:p>
            <a:r>
              <a:rPr lang="uk-UA" dirty="0"/>
              <a:t>Олімпійська емблема</a:t>
            </a:r>
          </a:p>
          <a:p>
            <a:r>
              <a:rPr lang="uk-UA" dirty="0"/>
              <a:t>Олімпійський гімн</a:t>
            </a:r>
          </a:p>
          <a:p>
            <a:r>
              <a:rPr lang="uk-UA" dirty="0"/>
              <a:t>Олімпійський вогонь</a:t>
            </a:r>
          </a:p>
          <a:p>
            <a:r>
              <a:rPr lang="uk-UA" dirty="0"/>
              <a:t>Олімпійський смолоскип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164172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Олімпійський прапор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5956" name="Rectangle 4"/>
          <p:cNvSpPr>
            <a:spLocks noGrp="1" noChangeArrowheads="1"/>
          </p:cNvSpPr>
          <p:nvPr>
            <p:ph idx="1"/>
          </p:nvPr>
        </p:nvSpPr>
        <p:spPr>
          <a:xfrm>
            <a:off x="5796136" y="1600200"/>
            <a:ext cx="3168477" cy="45307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>
                <a:latin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</a:rPr>
              <a:t>П’ять кольорових кілець – синє, </a:t>
            </a:r>
            <a:r>
              <a:rPr lang="uk-UA" sz="2400" dirty="0" smtClean="0">
                <a:latin typeface="Times New Roman" pitchFamily="18" charset="0"/>
              </a:rPr>
              <a:t>жовте, чорне, зелене, червоне </a:t>
            </a:r>
            <a:r>
              <a:rPr lang="uk-UA" sz="2400" dirty="0">
                <a:latin typeface="Times New Roman" pitchFamily="18" charset="0"/>
              </a:rPr>
              <a:t>– на чисто білому полотнищі – це Олімпійський прапор. Він урочисто підіймається </a:t>
            </a:r>
            <a:r>
              <a:rPr lang="uk-UA" sz="2400" dirty="0" smtClean="0">
                <a:latin typeface="Times New Roman" pitchFamily="18" charset="0"/>
              </a:rPr>
              <a:t>на головній спортивній арені міста-організатора Олімпійських ігор.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25957" name="Picture 5" descr="9e9dd261166bbac26d4489e0dbf_pr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628774"/>
            <a:ext cx="5619750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014142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Олімпійське гасло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268760"/>
            <a:ext cx="8424936" cy="5184576"/>
          </a:xfrm>
        </p:spPr>
        <p:txBody>
          <a:bodyPr/>
          <a:lstStyle/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2400" dirty="0">
                <a:latin typeface="Times New Roman" pitchFamily="18" charset="0"/>
              </a:rPr>
              <a:t>	</a:t>
            </a:r>
            <a:r>
              <a:rPr lang="uk-UA" sz="2800" dirty="0" smtClean="0">
                <a:latin typeface="Times New Roman" pitchFamily="18" charset="0"/>
              </a:rPr>
              <a:t>Гаслом Олімпійських ігор є </a:t>
            </a:r>
            <a:r>
              <a:rPr lang="uk-UA" sz="2800" dirty="0">
                <a:latin typeface="Times New Roman" pitchFamily="18" charset="0"/>
              </a:rPr>
              <a:t>слова</a:t>
            </a:r>
            <a:r>
              <a:rPr lang="uk-UA" sz="2800" dirty="0" smtClean="0">
                <a:latin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</a:rPr>
              <a:t>Citius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</a:rPr>
              <a:t>Altius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uk-UA" sz="2800" b="1" dirty="0" err="1">
                <a:solidFill>
                  <a:srgbClr val="FF0000"/>
                </a:solidFill>
                <a:latin typeface="Times New Roman" pitchFamily="18" charset="0"/>
              </a:rPr>
              <a:t>Fortius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».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itchFamily="18" charset="0"/>
              </a:rPr>
              <a:t>В перекладі з латинської </a:t>
            </a:r>
            <a:r>
              <a:rPr lang="uk-UA" sz="2800" dirty="0">
                <a:latin typeface="Times New Roman" pitchFamily="18" charset="0"/>
              </a:rPr>
              <a:t>означають </a:t>
            </a:r>
            <a:r>
              <a:rPr lang="uk-UA" sz="2800" dirty="0" smtClean="0">
                <a:latin typeface="Times New Roman" pitchFamily="18" charset="0"/>
              </a:rPr>
              <a:t>–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«Швидше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</a:rPr>
              <a:t> Вище. Сильніше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».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</a:pPr>
            <a:r>
              <a:rPr lang="uk-UA" sz="2800" dirty="0" smtClean="0">
                <a:latin typeface="Times New Roman" pitchFamily="18" charset="0"/>
              </a:rPr>
              <a:t>Олімпійське </a:t>
            </a:r>
            <a:r>
              <a:rPr lang="uk-UA" sz="2800" dirty="0">
                <a:latin typeface="Times New Roman" pitchFamily="18" charset="0"/>
              </a:rPr>
              <a:t>гасло закликає всіх учасників олімпійського руху до вдосконалення та гармонії </a:t>
            </a:r>
            <a:r>
              <a:rPr lang="uk-UA" sz="2800" dirty="0" smtClean="0">
                <a:latin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105783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Олімпійський вогонь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3419872" cy="544522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uk-UA" sz="2000" dirty="0"/>
              <a:t>	</a:t>
            </a:r>
            <a:r>
              <a:rPr lang="uk-UA" sz="2400" dirty="0">
                <a:latin typeface="Times New Roman" pitchFamily="18" charset="0"/>
              </a:rPr>
              <a:t>Олімпійським </a:t>
            </a:r>
            <a:r>
              <a:rPr lang="uk-UA" sz="2400" dirty="0" err="1" smtClean="0">
                <a:latin typeface="Times New Roman" pitchFamily="18" charset="0"/>
              </a:rPr>
              <a:t>вогнь</a:t>
            </a:r>
            <a:r>
              <a:rPr lang="uk-UA" sz="2400" dirty="0" smtClean="0">
                <a:latin typeface="Times New Roman" pitchFamily="18" charset="0"/>
              </a:rPr>
              <a:t> запалюють </a:t>
            </a:r>
            <a:r>
              <a:rPr lang="uk-UA" sz="2400" dirty="0">
                <a:latin typeface="Times New Roman" pitchFamily="18" charset="0"/>
              </a:rPr>
              <a:t>в </a:t>
            </a:r>
            <a:r>
              <a:rPr lang="uk-UA" sz="2400" dirty="0" smtClean="0">
                <a:latin typeface="Times New Roman" pitchFamily="18" charset="0"/>
              </a:rPr>
              <a:t>Олімпії. </a:t>
            </a:r>
            <a:r>
              <a:rPr lang="uk-UA" sz="2400" dirty="0">
                <a:latin typeface="Times New Roman" pitchFamily="18" charset="0"/>
              </a:rPr>
              <a:t>Він проходить свій шлях до міста, в якому відбуваються  Олімпійські ігри, за допомогою смолоскипової естафети та закінчує подорож у великій чаші олімпійського стадіону. 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28004" name="Picture 4" descr="4087-050-124F6A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79088"/>
            <a:ext cx="5868987" cy="39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2267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Олімпійська емблема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3789040"/>
            <a:ext cx="9036496" cy="273558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uk-UA" sz="1800" dirty="0">
                <a:latin typeface="Times New Roman" pitchFamily="18" charset="0"/>
              </a:rPr>
              <a:t>	</a:t>
            </a:r>
            <a:r>
              <a:rPr lang="uk-UA" sz="2400" dirty="0">
                <a:latin typeface="Times New Roman" pitchFamily="18" charset="0"/>
              </a:rPr>
              <a:t>Олімпійська емблема чітко визначена в Олімпійській Хартії – правовому документі олімпійського руху. Основний її елемент – п’ять кілець, поєднаних з іншими елементами. Олімпійські кільця символізують ідеали й мету олімпійського руху. Вони мають синій, жовтий, чорний, зелений і червоний колір і переплітаються зліва </a:t>
            </a:r>
            <a:r>
              <a:rPr lang="uk-UA" sz="2400" dirty="0" smtClean="0">
                <a:latin typeface="Times New Roman" pitchFamily="18" charset="0"/>
              </a:rPr>
              <a:t>направо. </a:t>
            </a:r>
            <a:r>
              <a:rPr lang="uk-UA" sz="2400" dirty="0">
                <a:latin typeface="Times New Roman" pitchFamily="18" charset="0"/>
              </a:rPr>
              <a:t>Олімпійські кільця символізують толерантність і дружбу між усіма, </a:t>
            </a:r>
            <a:r>
              <a:rPr lang="uk-UA" sz="2400" dirty="0" smtClean="0">
                <a:latin typeface="Times New Roman" pitchFamily="18" charset="0"/>
              </a:rPr>
              <a:t>учасниками Олімпійських ігор </a:t>
            </a:r>
            <a:r>
              <a:rPr lang="uk-UA" sz="2400" dirty="0">
                <a:latin typeface="Times New Roman" pitchFamily="18" charset="0"/>
              </a:rPr>
              <a:t>з усіх п’яти континентів нашої планети.</a:t>
            </a: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129028" name="Picture 4" descr="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24467" r="18544" b="27792"/>
          <a:stretch/>
        </p:blipFill>
        <p:spPr bwMode="auto">
          <a:xfrm>
            <a:off x="2051720" y="1196752"/>
            <a:ext cx="4838939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3083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Олімпійська </a:t>
            </a:r>
            <a:r>
              <a:rPr lang="uk-UA" dirty="0" smtClean="0">
                <a:solidFill>
                  <a:srgbClr val="FF0000"/>
                </a:solidFill>
              </a:rPr>
              <a:t>клятва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uk-UA" dirty="0">
                <a:latin typeface="Times New Roman" pitchFamily="18" charset="0"/>
              </a:rPr>
              <a:t>	«Від імені всіх </a:t>
            </a:r>
            <a:r>
              <a:rPr lang="uk-UA" dirty="0" smtClean="0">
                <a:latin typeface="Times New Roman" pitchFamily="18" charset="0"/>
              </a:rPr>
              <a:t>учасників змагань </a:t>
            </a:r>
            <a:r>
              <a:rPr lang="uk-UA" dirty="0">
                <a:latin typeface="Times New Roman" pitchFamily="18" charset="0"/>
              </a:rPr>
              <a:t>я </a:t>
            </a:r>
            <a:r>
              <a:rPr lang="uk-UA" dirty="0" smtClean="0">
                <a:latin typeface="Times New Roman" pitchFamily="18" charset="0"/>
              </a:rPr>
              <a:t>клянусь, що беручи участь у цих Олімпійських іграх, я змагатимуся чесно та згідно з правилами, а своєю участю прославлятиму свою країну та спорт» </a:t>
            </a:r>
            <a:r>
              <a:rPr lang="uk-UA" dirty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2249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Талісмани</a:t>
            </a:r>
            <a:r>
              <a:rPr lang="uk-UA" dirty="0">
                <a:solidFill>
                  <a:srgbClr val="FF0000"/>
                </a:solidFill>
              </a:rPr>
              <a:t/>
            </a:r>
            <a:br>
              <a:rPr lang="uk-UA" dirty="0">
                <a:solidFill>
                  <a:srgbClr val="FF0000"/>
                </a:solidFill>
              </a:rPr>
            </a:b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700809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443841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Кожна країна,де відбуваються </a:t>
            </a:r>
            <a:r>
              <a:rPr lang="uk-UA" sz="2400" dirty="0" smtClean="0"/>
              <a:t>Олімпійські </a:t>
            </a:r>
            <a:r>
              <a:rPr lang="uk-UA" sz="2400" dirty="0"/>
              <a:t>ігри, створює спеціальний символ – </a:t>
            </a:r>
            <a:r>
              <a:rPr lang="uk-UA" sz="2400" b="1" dirty="0">
                <a:solidFill>
                  <a:srgbClr val="FF0000"/>
                </a:solidFill>
              </a:rPr>
              <a:t>талісман</a:t>
            </a:r>
            <a:r>
              <a:rPr lang="uk-UA" sz="2400" dirty="0"/>
              <a:t>, який розповідає про її </a:t>
            </a:r>
            <a:r>
              <a:rPr lang="uk-UA" sz="2400" dirty="0" smtClean="0"/>
              <a:t>культуру і традиції.</a:t>
            </a:r>
          </a:p>
          <a:p>
            <a:pPr fontAlgn="auto">
              <a:spcAft>
                <a:spcPts val="0"/>
              </a:spcAft>
              <a:defRPr/>
            </a:pPr>
            <a:endParaRPr lang="uk-UA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/>
              <a:t>Переважно обирають звірятко, яке символізує національні риси та особливості країни</a:t>
            </a:r>
            <a:r>
              <a:rPr lang="uk-UA" sz="24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uk-UA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Вперше талісман з'явився на Олімпійських іграх в Мехіко 1968 року. Це був ягуар.</a:t>
            </a:r>
          </a:p>
          <a:p>
            <a:pPr fontAlgn="auto">
              <a:spcAft>
                <a:spcPts val="0"/>
              </a:spcAft>
              <a:defRPr/>
            </a:pPr>
            <a:endParaRPr lang="uk-UA" sz="2400" dirty="0"/>
          </a:p>
          <a:p>
            <a:pPr fontAlgn="auto">
              <a:spcAft>
                <a:spcPts val="0"/>
              </a:spcAft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710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Олімпійські талісмани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2042"/>
            <a:ext cx="1693391" cy="175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185737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51" y="4291607"/>
            <a:ext cx="153193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1701800" cy="200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оля\сочі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124869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75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>
                <a:solidFill>
                  <a:srgbClr val="FF0000"/>
                </a:solidFill>
              </a:rPr>
              <a:t>Талісмани  Олімпійських ігор 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7" name="Picture 3" descr="D:\оля\завант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84924"/>
            <a:ext cx="480929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94159"/>
            <a:ext cx="4608069" cy="20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016618"/>
            <a:ext cx="2917209" cy="281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8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"/>
            <a:ext cx="8596064" cy="1196752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Головні церемонії Олімпійських ігор</a:t>
            </a:r>
            <a:endParaRPr lang="uk-UA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оля\завантаження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62" y="1220441"/>
            <a:ext cx="3591397" cy="22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оля\завантаження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75" y="1220441"/>
            <a:ext cx="3700223" cy="21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458741"/>
            <a:ext cx="2561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відкриття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3458741"/>
            <a:ext cx="2685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закриття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D:\оля\images (1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28072"/>
            <a:ext cx="3888432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3808" y="6453336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       нагородження</a:t>
            </a:r>
            <a:endParaRPr lang="uk-U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630237"/>
          </a:xfrm>
        </p:spPr>
        <p:txBody>
          <a:bodyPr/>
          <a:lstStyle/>
          <a:p>
            <a:r>
              <a:rPr lang="uk-UA" sz="4000" dirty="0">
                <a:solidFill>
                  <a:srgbClr val="FF0000"/>
                </a:solidFill>
              </a:rPr>
              <a:t>Стародавні Олімпійські ігри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372200" y="1268413"/>
            <a:ext cx="27718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FFFFFF"/>
                </a:solidFill>
              </a:rPr>
              <a:t> </a:t>
            </a:r>
            <a:r>
              <a:rPr lang="uk-UA" sz="2800" dirty="0" smtClean="0">
                <a:solidFill>
                  <a:srgbClr val="002060"/>
                </a:solidFill>
              </a:rPr>
              <a:t>Олімпійські ігри зародились у Стародавній Греції ще у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V</a:t>
            </a:r>
            <a:r>
              <a:rPr lang="uk-UA" sz="2800" dirty="0" smtClean="0">
                <a:solidFill>
                  <a:srgbClr val="002060"/>
                </a:solidFill>
              </a:rPr>
              <a:t>ІІІ столітті до нашої ери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6" descr="1348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" y="1268496"/>
            <a:ext cx="6337300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3455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6" name="Picture 4" descr="турч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233613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7" name="Picture 5" descr="манк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3067050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179388" y="28527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Зінаїда Турчина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5867400" y="3141663"/>
            <a:ext cx="2519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Валентин Манкін</a:t>
            </a:r>
            <a:endParaRPr lang="ru-RU" b="1">
              <a:solidFill>
                <a:srgbClr val="000000"/>
              </a:solidFill>
            </a:endParaRPr>
          </a:p>
        </p:txBody>
      </p:sp>
      <p:pic>
        <p:nvPicPr>
          <p:cNvPr id="131080" name="Picture 8" descr="golubnichiy_golubnichi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2305050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1" name="Picture 9" descr="шахл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933825"/>
            <a:ext cx="5040312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179388" y="6021388"/>
            <a:ext cx="23764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Володимир Голубничий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3708400" y="6021388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FFFFFF"/>
                </a:solidFill>
              </a:rPr>
              <a:t>Борис Шахлін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2700338" y="549275"/>
            <a:ext cx="2663825" cy="188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lnSpc>
                <a:spcPct val="140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FF0000"/>
                </a:solidFill>
              </a:rPr>
              <a:t>Українські Олімпійські чемпіони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8713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9" name="Picture 13" descr="BRYZGINA_Olga_19920805_GH_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33375"/>
            <a:ext cx="2233612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10" name="Picture 14" descr="latynina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479425"/>
            <a:ext cx="3233737" cy="314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11" name="Picture 15" descr="astakhova_polina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716338"/>
            <a:ext cx="2159000" cy="2909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2112" name="Picture 16" descr="чукарин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860800"/>
            <a:ext cx="1944687" cy="2808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2113" name="Text Box 17"/>
          <p:cNvSpPr txBox="1">
            <a:spLocks noChangeArrowheads="1"/>
          </p:cNvSpPr>
          <p:nvPr/>
        </p:nvSpPr>
        <p:spPr bwMode="auto">
          <a:xfrm>
            <a:off x="755650" y="2924175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Ольга </a:t>
            </a:r>
            <a:r>
              <a:rPr lang="uk-UA" sz="1600" b="1">
                <a:solidFill>
                  <a:srgbClr val="000000"/>
                </a:solidFill>
              </a:rPr>
              <a:t>Бризгіна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6948488" y="2924175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FFFFFF"/>
                </a:solidFill>
              </a:rPr>
              <a:t>Лариса Латиніна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611188" y="5661025"/>
            <a:ext cx="215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FFFFFF"/>
                </a:solidFill>
              </a:rPr>
              <a:t>Поліна Астахова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32116" name="Text Box 20"/>
          <p:cNvSpPr txBox="1">
            <a:spLocks noChangeArrowheads="1"/>
          </p:cNvSpPr>
          <p:nvPr/>
        </p:nvSpPr>
        <p:spPr bwMode="auto">
          <a:xfrm>
            <a:off x="5292725" y="6237288"/>
            <a:ext cx="2376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Віктор Чукарін</a:t>
            </a:r>
            <a:endParaRPr lang="ru-RU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1432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 descr="сед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808312" cy="34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9" name="Picture 5" descr="борз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37" y="332656"/>
            <a:ext cx="2492851" cy="316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39552" y="3740813"/>
            <a:ext cx="2808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>
                <a:solidFill>
                  <a:srgbClr val="FFFFFF"/>
                </a:solidFill>
              </a:rPr>
              <a:t>Юрій Сєдих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5580112" y="3501107"/>
            <a:ext cx="26637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>
                <a:solidFill>
                  <a:srgbClr val="FFFFFF"/>
                </a:solidFill>
              </a:rPr>
              <a:t>Валерій Борзов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2" y="3870439"/>
            <a:ext cx="3059820" cy="22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616530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Сергій Бубка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1455962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3" name="Picture 5" descr="20091113-1994god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3600450" cy="318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4" name="Picture 6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49725"/>
            <a:ext cx="3313113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5" name="Picture 7" descr="Krave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765175"/>
            <a:ext cx="2468562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979613" y="3068638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Оксана Баюл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6372225" y="3573463"/>
            <a:ext cx="25923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Інеса Кравець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2987675" y="6237288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FFFFFF"/>
                </a:solidFill>
              </a:rPr>
              <a:t>Володимир Кличко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995936" y="836613"/>
            <a:ext cx="2376288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</a:rPr>
              <a:t>Олімпійські чемпіони незалежної України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2213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6" name="Picture 4" descr="1260315974_705adc9203f4d251c9b118219b98f1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40982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5" descr="1996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064" y="3899694"/>
            <a:ext cx="42862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8" name="Picture 6" descr="27546_2KA8K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20055"/>
            <a:ext cx="3425825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323850" y="2997200"/>
            <a:ext cx="1943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Лілія Подкопаєва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5580063" y="371633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>
                <a:solidFill>
                  <a:srgbClr val="FFFFFF"/>
                </a:solidFill>
              </a:rPr>
              <a:t>Ірина </a:t>
            </a:r>
            <a:r>
              <a:rPr lang="uk-UA" b="1" dirty="0" err="1">
                <a:solidFill>
                  <a:srgbClr val="FFFFFF"/>
                </a:solidFill>
              </a:rPr>
              <a:t>Мерлені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250825" y="5949950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FFFFFF"/>
                </a:solidFill>
              </a:rPr>
              <a:t>Катерина Серебрянська</a:t>
            </a:r>
            <a:endParaRPr lang="ru-RU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69927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20" name="Picture 4" descr="никит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500438"/>
            <a:ext cx="4079875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1" name="Picture 5" descr="гончаров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2657475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22" name="Picture 6" descr="билон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3375"/>
            <a:ext cx="36957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2555875" y="6165850"/>
            <a:ext cx="3024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000000"/>
                </a:solidFill>
              </a:rPr>
              <a:t>Юрій Нікітін</a:t>
            </a:r>
            <a:endParaRPr lang="ru-RU" b="1">
              <a:solidFill>
                <a:srgbClr val="000000"/>
              </a:solidFill>
            </a:endParaRP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0" y="3213100"/>
            <a:ext cx="2808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FFFFFF"/>
                </a:solidFill>
              </a:rPr>
              <a:t>Валерій Гончаров</a:t>
            </a:r>
            <a:endParaRPr lang="ru-RU" b="1">
              <a:solidFill>
                <a:srgbClr val="FFFFFF"/>
              </a:solidFill>
            </a:endParaRP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5508625" y="3284538"/>
            <a:ext cx="3311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uk-UA" b="1">
                <a:solidFill>
                  <a:srgbClr val="FFFFFF"/>
                </a:solidFill>
              </a:rPr>
              <a:t>Юрій Білоног</a:t>
            </a:r>
            <a:endParaRPr lang="ru-RU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68445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4" name="Picture 4" descr="шарипов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24175"/>
            <a:ext cx="2235200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5" name="Picture 5" descr="nataliya_dobruns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0350"/>
            <a:ext cx="2900362" cy="422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6" name="Picture 6" descr="374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924175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68313" y="4149725"/>
            <a:ext cx="2447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Яна Клочкова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5940425" y="4581525"/>
            <a:ext cx="28432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Наталя Добринська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3419475" y="6381750"/>
            <a:ext cx="2881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 b="1">
                <a:solidFill>
                  <a:srgbClr val="FFFFFF"/>
                </a:solidFill>
              </a:rPr>
              <a:t>Рустам Ша</a:t>
            </a:r>
            <a:r>
              <a:rPr lang="uk-UA" b="1">
                <a:solidFill>
                  <a:srgbClr val="FFFFFF"/>
                </a:solidFill>
              </a:rPr>
              <a:t>ріпов</a:t>
            </a:r>
            <a:endParaRPr lang="ru-RU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6552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403350" y="260350"/>
            <a:ext cx="712946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ДЯКУ</a:t>
            </a:r>
            <a:r>
              <a:rPr lang="uk-UA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ЄМО ЗА </a:t>
            </a:r>
            <a:endParaRPr lang="uk-UA" sz="6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6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uk-UA" sz="6000" b="1" i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uk-UA" sz="6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УВАГУ</a:t>
            </a:r>
            <a:r>
              <a:rPr lang="uk-UA" sz="6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!</a:t>
            </a:r>
            <a:endParaRPr lang="ru-RU" sz="6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pic>
        <p:nvPicPr>
          <p:cNvPr id="3" name="Picture 4" descr="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24467" r="18544" b="27792"/>
          <a:stretch/>
        </p:blipFill>
        <p:spPr bwMode="auto">
          <a:xfrm>
            <a:off x="2051720" y="1340768"/>
            <a:ext cx="5645429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17704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8739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5" y="263881"/>
            <a:ext cx="271462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55650" y="3716338"/>
            <a:ext cx="18002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>
                <a:solidFill>
                  <a:srgbClr val="FF0000"/>
                </a:solidFill>
              </a:rPr>
              <a:t>Геракл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580063" y="404813"/>
            <a:ext cx="338455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>
                <a:solidFill>
                  <a:srgbClr val="FF0000"/>
                </a:solidFill>
              </a:rPr>
              <a:t>Статуя Зевса в Олімпії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51520" y="4365103"/>
            <a:ext cx="470070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400" dirty="0">
                <a:solidFill>
                  <a:srgbClr val="002060"/>
                </a:solidFill>
              </a:rPr>
              <a:t>Виникнення Олімпійських ігор пов’язують з </a:t>
            </a:r>
            <a:r>
              <a:rPr lang="uk-UA" sz="2400" dirty="0" smtClean="0">
                <a:solidFill>
                  <a:srgbClr val="002060"/>
                </a:solidFill>
              </a:rPr>
              <a:t>іменем грецького героя </a:t>
            </a:r>
            <a:r>
              <a:rPr lang="uk-UA" sz="2400" dirty="0">
                <a:solidFill>
                  <a:srgbClr val="002060"/>
                </a:solidFill>
              </a:rPr>
              <a:t>Геракла. Ігри проводилися на честь бога Зевса.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5" descr="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223" y="959784"/>
            <a:ext cx="4183062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454466"/>
      </p:ext>
    </p:extLst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4b1cfd9a6b9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76" y="4022724"/>
            <a:ext cx="3443288" cy="2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800px-palestra_at_olym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27488"/>
            <a:ext cx="38893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1542585810-18724114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4681537" cy="30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95964" y="404813"/>
            <a:ext cx="288131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000" dirty="0">
                <a:solidFill>
                  <a:srgbClr val="002060"/>
                </a:solidFill>
              </a:rPr>
              <a:t>Перші ігри відбулися у  </a:t>
            </a:r>
            <a:r>
              <a:rPr lang="uk-UA" sz="2000" dirty="0" smtClean="0">
                <a:solidFill>
                  <a:srgbClr val="002060"/>
                </a:solidFill>
              </a:rPr>
              <a:t>776р. до </a:t>
            </a:r>
            <a:r>
              <a:rPr lang="uk-UA" sz="2000" dirty="0">
                <a:solidFill>
                  <a:srgbClr val="002060"/>
                </a:solidFill>
              </a:rPr>
              <a:t>н.е. Під час проведення ігор на території Греції оголошувався «Священний мир»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619250" y="3429000"/>
            <a:ext cx="417671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0000"/>
                </a:solidFill>
              </a:rPr>
              <a:t>Стародавня Олімпія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7001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86150"/>
            <a:ext cx="4144962" cy="313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500438"/>
            <a:ext cx="3462338" cy="25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7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33375"/>
            <a:ext cx="3527425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95536" y="620713"/>
            <a:ext cx="43606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400" dirty="0">
                <a:solidFill>
                  <a:srgbClr val="002060"/>
                </a:solidFill>
              </a:rPr>
              <a:t>На стадіоні в Олімпії атлети змагалися в бігу, стрибках, боротьбі, метанні диска  та списа, перегонах на колісницях.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7472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250px-Greek_statue_discus_thrower_2_century_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6226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20996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00438"/>
            <a:ext cx="3810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GreekChariot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33375"/>
            <a:ext cx="3074988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550099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11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3543300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101580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817813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101580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60800"/>
            <a:ext cx="2808288" cy="273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23850" y="3213100"/>
            <a:ext cx="316865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0000"/>
                </a:solidFill>
              </a:rPr>
              <a:t>Вінок з гілок оливи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867400" y="3284538"/>
            <a:ext cx="2519363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FF0000"/>
                </a:solidFill>
              </a:rPr>
              <a:t>Сучасний вінок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419475" y="476250"/>
            <a:ext cx="5724525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002060"/>
                </a:solidFill>
              </a:rPr>
              <a:t>Переможців </a:t>
            </a:r>
            <a:r>
              <a:rPr lang="uk-UA" sz="2400" dirty="0">
                <a:solidFill>
                  <a:srgbClr val="002060"/>
                </a:solidFill>
              </a:rPr>
              <a:t>нагороджували </a:t>
            </a:r>
            <a:r>
              <a:rPr lang="uk-UA" sz="2400" dirty="0" smtClean="0">
                <a:solidFill>
                  <a:srgbClr val="002060"/>
                </a:solidFill>
              </a:rPr>
              <a:t>вінком </a:t>
            </a:r>
            <a:r>
              <a:rPr lang="uk-UA" sz="2400" dirty="0">
                <a:solidFill>
                  <a:srgbClr val="002060"/>
                </a:solidFill>
              </a:rPr>
              <a:t>з гілок оливи.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400" dirty="0">
                <a:solidFill>
                  <a:srgbClr val="002060"/>
                </a:solidFill>
              </a:rPr>
              <a:t>У 393 р. н. е. Ігри припинилися, а всі спортивні споруди було зруйновано.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8610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14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3635375" cy="511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r221839_8739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75"/>
            <a:ext cx="4235450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716017" y="4149081"/>
            <a:ext cx="40914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400" dirty="0">
                <a:solidFill>
                  <a:srgbClr val="002060"/>
                </a:solidFill>
              </a:rPr>
              <a:t>У 1896 році барон П'єр де </a:t>
            </a:r>
            <a:r>
              <a:rPr lang="uk-UA" sz="2400" dirty="0" err="1">
                <a:solidFill>
                  <a:srgbClr val="002060"/>
                </a:solidFill>
              </a:rPr>
              <a:t>Кубертен</a:t>
            </a:r>
            <a:r>
              <a:rPr lang="uk-UA" sz="2400" dirty="0">
                <a:solidFill>
                  <a:srgbClr val="002060"/>
                </a:solidFill>
              </a:rPr>
              <a:t> відновив Олімпійські ігри. З того часу вони проводяться постійно, раз на чотири роки.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684213" y="5589588"/>
            <a:ext cx="2592387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b="1" dirty="0">
                <a:solidFill>
                  <a:srgbClr val="FF0000"/>
                </a:solidFill>
              </a:rPr>
              <a:t>П'єр де </a:t>
            </a:r>
            <a:r>
              <a:rPr lang="uk-UA" b="1" dirty="0" err="1">
                <a:solidFill>
                  <a:srgbClr val="FF0000"/>
                </a:solidFill>
              </a:rPr>
              <a:t>Кубертен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38213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755650" y="549275"/>
            <a:ext cx="6408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sz="2800" b="1" dirty="0">
                <a:solidFill>
                  <a:srgbClr val="FF0000"/>
                </a:solidFill>
              </a:rPr>
              <a:t>Перша Олімпіада сучасності (Афіни </a:t>
            </a:r>
            <a:r>
              <a:rPr lang="uk-UA" sz="2800" b="1" dirty="0" smtClean="0">
                <a:solidFill>
                  <a:srgbClr val="FF0000"/>
                </a:solidFill>
              </a:rPr>
              <a:t>1896 </a:t>
            </a:r>
            <a:r>
              <a:rPr lang="uk-UA" sz="2800" b="1" dirty="0">
                <a:solidFill>
                  <a:srgbClr val="FF0000"/>
                </a:solidFill>
              </a:rPr>
              <a:t>р)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6588125" y="1844675"/>
            <a:ext cx="2555875" cy="421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uk-UA" dirty="0">
                <a:solidFill>
                  <a:srgbClr val="002060"/>
                </a:solidFill>
              </a:rPr>
              <a:t>На першій афінській Олімпіаді виступали лише 245 спортсменів із 14 країн світу. Атлети змагалися у 9 видах спорту: </a:t>
            </a:r>
            <a:r>
              <a:rPr lang="uk-UA" dirty="0" err="1">
                <a:solidFill>
                  <a:srgbClr val="002060"/>
                </a:solidFill>
              </a:rPr>
              <a:t>греко-римській</a:t>
            </a:r>
            <a:r>
              <a:rPr lang="uk-UA" dirty="0">
                <a:solidFill>
                  <a:srgbClr val="002060"/>
                </a:solidFill>
              </a:rPr>
              <a:t> боротьбі, велосипедному спорті, гімнастиці, легкій і важкій атлетиці, плаванні, стрільбі, тенісі та фехтуванні.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0839" name="Picture 7" descr="HD00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8"/>
          <a:stretch>
            <a:fillRect/>
          </a:stretch>
        </p:blipFill>
        <p:spPr bwMode="auto">
          <a:xfrm>
            <a:off x="250825" y="1916113"/>
            <a:ext cx="6192838" cy="410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20201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383</TotalTime>
  <Words>343</Words>
  <Application>Microsoft Office PowerPoint</Application>
  <PresentationFormat>Экран (4:3)</PresentationFormat>
  <Paragraphs>81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3_Глобус</vt:lpstr>
      <vt:lpstr>1_Глобус</vt:lpstr>
      <vt:lpstr>«Citius, altius,   fortius» </vt:lpstr>
      <vt:lpstr>Стародавні Олімпійські ігри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Олімпійська символіка:</vt:lpstr>
      <vt:lpstr>Олімпійський прапор</vt:lpstr>
      <vt:lpstr>Олімпійське гасло</vt:lpstr>
      <vt:lpstr>Олімпійський вогонь</vt:lpstr>
      <vt:lpstr>Олімпійська емблема</vt:lpstr>
      <vt:lpstr>Олімпійська клятва</vt:lpstr>
      <vt:lpstr>Талісмани </vt:lpstr>
      <vt:lpstr>Олімпійські талісмани</vt:lpstr>
      <vt:lpstr> Талісмани  Олімпійських ігор </vt:lpstr>
      <vt:lpstr>Головні церемонії Олімпійських ігор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«Citius, altius, fortius»</dc:title>
  <dc:creator>Ivan</dc:creator>
  <cp:lastModifiedBy>Wika</cp:lastModifiedBy>
  <cp:revision>30</cp:revision>
  <dcterms:created xsi:type="dcterms:W3CDTF">2014-02-02T19:37:03Z</dcterms:created>
  <dcterms:modified xsi:type="dcterms:W3CDTF">2020-09-11T12:40:04Z</dcterms:modified>
</cp:coreProperties>
</file>